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9"/>
  </p:notesMasterIdLst>
  <p:sldIdLst>
    <p:sldId id="256" r:id="rId5"/>
    <p:sldId id="260" r:id="rId6"/>
    <p:sldId id="261" r:id="rId7"/>
    <p:sldId id="262" r:id="rId8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0FE"/>
    <a:srgbClr val="CC0099"/>
    <a:srgbClr val="202C8F"/>
    <a:srgbClr val="FDFBF6"/>
    <a:srgbClr val="AAC4E9"/>
    <a:srgbClr val="F5CDCE"/>
    <a:srgbClr val="DF8C8C"/>
    <a:srgbClr val="D4D593"/>
    <a:srgbClr val="CDBE8A"/>
    <a:srgbClr val="F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yn Casey" userId="339dc7ee-b06b-4291-ae4f-b3e08f94be63" providerId="ADAL" clId="{C066F3FE-0784-4574-9871-2F0C64C4D047}"/>
    <pc:docChg chg="delSld">
      <pc:chgData name="Taryn Casey" userId="339dc7ee-b06b-4291-ae4f-b3e08f94be63" providerId="ADAL" clId="{C066F3FE-0784-4574-9871-2F0C64C4D047}" dt="2022-11-30T03:03:21.874" v="0" actId="47"/>
      <pc:docMkLst>
        <pc:docMk/>
      </pc:docMkLst>
      <pc:sldChg chg="del">
        <pc:chgData name="Taryn Casey" userId="339dc7ee-b06b-4291-ae4f-b3e08f94be63" providerId="ADAL" clId="{C066F3FE-0784-4574-9871-2F0C64C4D047}" dt="2022-11-30T03:03:21.874" v="0" actId="47"/>
        <pc:sldMkLst>
          <pc:docMk/>
          <pc:sldMk cId="1887400796" sldId="257"/>
        </pc:sldMkLst>
      </pc:sldChg>
      <pc:sldChg chg="del">
        <pc:chgData name="Taryn Casey" userId="339dc7ee-b06b-4291-ae4f-b3e08f94be63" providerId="ADAL" clId="{C066F3FE-0784-4574-9871-2F0C64C4D047}" dt="2022-11-30T03:03:21.874" v="0" actId="47"/>
        <pc:sldMkLst>
          <pc:docMk/>
          <pc:sldMk cId="2832082369" sldId="258"/>
        </pc:sldMkLst>
      </pc:sldChg>
      <pc:sldChg chg="del">
        <pc:chgData name="Taryn Casey" userId="339dc7ee-b06b-4291-ae4f-b3e08f94be63" providerId="ADAL" clId="{C066F3FE-0784-4574-9871-2F0C64C4D047}" dt="2022-11-30T03:03:21.874" v="0" actId="47"/>
        <pc:sldMkLst>
          <pc:docMk/>
          <pc:sldMk cId="2609573375" sldId="259"/>
        </pc:sldMkLst>
      </pc:sldChg>
      <pc:sldChg chg="del">
        <pc:chgData name="Taryn Casey" userId="339dc7ee-b06b-4291-ae4f-b3e08f94be63" providerId="ADAL" clId="{C066F3FE-0784-4574-9871-2F0C64C4D047}" dt="2022-11-30T03:03:21.874" v="0" actId="47"/>
        <pc:sldMkLst>
          <pc:docMk/>
          <pc:sldMk cId="2316994676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2F43A-9111-61F2-06E4-DFC4EA72D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6931" y="2707444"/>
            <a:ext cx="6150483" cy="1225296"/>
          </a:xfrm>
          <a:noFill/>
        </p:spPr>
        <p:txBody>
          <a:bodyPr/>
          <a:lstStyle/>
          <a:p>
            <a:r>
              <a:rPr lang="en-US" dirty="0"/>
              <a:t>Connect resources</a:t>
            </a:r>
            <a:endParaRPr lang="en-AU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5DE10AC-7138-E384-D115-402EC805A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023" y="704569"/>
            <a:ext cx="2020297" cy="550531"/>
          </a:xfrm>
          <a:prstGeom prst="rect">
            <a:avLst/>
          </a:prstGeom>
          <a:noFill/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C248635-8101-DEBF-926D-D3B9D942F9B8}"/>
              </a:ext>
            </a:extLst>
          </p:cNvPr>
          <p:cNvSpPr txBox="1">
            <a:spLocks/>
          </p:cNvSpPr>
          <p:nvPr/>
        </p:nvSpPr>
        <p:spPr>
          <a:xfrm>
            <a:off x="2950795" y="1440986"/>
            <a:ext cx="6402754" cy="8946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j-ea"/>
                <a:cs typeface="+mj-cs"/>
              </a:rPr>
              <a:t>Chamber of Commerce &amp; Industry Queensland Wellness Program </a:t>
            </a:r>
          </a:p>
        </p:txBody>
      </p:sp>
    </p:spTree>
    <p:extLst>
      <p:ext uri="{BB962C8B-B14F-4D97-AF65-F5344CB8AC3E}">
        <p14:creationId xmlns:p14="http://schemas.microsoft.com/office/powerpoint/2010/main" val="1757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73AE-7733-ED6E-3958-C886FEA0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15" y="73152"/>
            <a:ext cx="10671048" cy="768096"/>
          </a:xfrm>
        </p:spPr>
        <p:txBody>
          <a:bodyPr/>
          <a:lstStyle/>
          <a:p>
            <a:pPr algn="l"/>
            <a:r>
              <a:rPr lang="en-US"/>
              <a:t>Business wellness survey</a:t>
            </a:r>
            <a:endParaRPr lang="en-A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608239-E8C2-AB36-EB21-DFDA9A6A7F5D}"/>
              </a:ext>
            </a:extLst>
          </p:cNvPr>
          <p:cNvGrpSpPr/>
          <p:nvPr/>
        </p:nvGrpSpPr>
        <p:grpSpPr>
          <a:xfrm>
            <a:off x="253068" y="1349075"/>
            <a:ext cx="6483292" cy="2079925"/>
            <a:chOff x="377953" y="1191236"/>
            <a:chExt cx="3907871" cy="238402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68E8699-B843-2133-731E-ECA766B3E70F}"/>
                </a:ext>
              </a:extLst>
            </p:cNvPr>
            <p:cNvSpPr/>
            <p:nvPr/>
          </p:nvSpPr>
          <p:spPr>
            <a:xfrm>
              <a:off x="377953" y="1191236"/>
              <a:ext cx="3907871" cy="2384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64FEF9D-0485-0A64-8718-5BE354366A4C}"/>
                </a:ext>
              </a:extLst>
            </p:cNvPr>
            <p:cNvSpPr txBox="1"/>
            <p:nvPr/>
          </p:nvSpPr>
          <p:spPr>
            <a:xfrm>
              <a:off x="377953" y="1215798"/>
              <a:ext cx="3171039" cy="423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Business details:</a:t>
              </a:r>
              <a:endParaRPr lang="en-AU" b="1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B2DCA9C5-B718-621F-B92D-D9424DFD0321}"/>
              </a:ext>
            </a:extLst>
          </p:cNvPr>
          <p:cNvSpPr/>
          <p:nvPr/>
        </p:nvSpPr>
        <p:spPr>
          <a:xfrm>
            <a:off x="253067" y="3581995"/>
            <a:ext cx="3877530" cy="309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658C73-1C8F-95E8-F6DD-F8E95026121C}"/>
              </a:ext>
            </a:extLst>
          </p:cNvPr>
          <p:cNvSpPr txBox="1"/>
          <p:nvPr/>
        </p:nvSpPr>
        <p:spPr>
          <a:xfrm>
            <a:off x="244200" y="3581995"/>
            <a:ext cx="317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Wellness interest:</a:t>
            </a:r>
            <a:endParaRPr lang="en-AU" b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6F0F9C-E920-7DFD-A637-313786C7251B}"/>
              </a:ext>
            </a:extLst>
          </p:cNvPr>
          <p:cNvSpPr/>
          <p:nvPr/>
        </p:nvSpPr>
        <p:spPr>
          <a:xfrm>
            <a:off x="4290073" y="3943770"/>
            <a:ext cx="2446287" cy="27338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50A63F-1611-480B-ED2B-B95A84E1B9B2}"/>
              </a:ext>
            </a:extLst>
          </p:cNvPr>
          <p:cNvSpPr txBox="1"/>
          <p:nvPr/>
        </p:nvSpPr>
        <p:spPr>
          <a:xfrm>
            <a:off x="4233144" y="3951327"/>
            <a:ext cx="2635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Wellness and financial coaches</a:t>
            </a:r>
            <a:endParaRPr lang="en-AU" sz="1400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571E40A-E6E9-8D38-AEAD-EC6A9F7E4A35}"/>
              </a:ext>
            </a:extLst>
          </p:cNvPr>
          <p:cNvSpPr/>
          <p:nvPr/>
        </p:nvSpPr>
        <p:spPr>
          <a:xfrm>
            <a:off x="6865494" y="3936213"/>
            <a:ext cx="2446287" cy="27414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B667999-E7F6-ED60-786F-4072A2103948}"/>
              </a:ext>
            </a:extLst>
          </p:cNvPr>
          <p:cNvSpPr/>
          <p:nvPr/>
        </p:nvSpPr>
        <p:spPr>
          <a:xfrm>
            <a:off x="9399441" y="3936213"/>
            <a:ext cx="2548359" cy="2741424"/>
          </a:xfrm>
          <a:prstGeom prst="rect">
            <a:avLst/>
          </a:prstGeom>
          <a:solidFill>
            <a:srgbClr val="E6F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CE8EBC-F308-AD5E-77B0-61642487903A}"/>
              </a:ext>
            </a:extLst>
          </p:cNvPr>
          <p:cNvSpPr txBox="1"/>
          <p:nvPr/>
        </p:nvSpPr>
        <p:spPr>
          <a:xfrm>
            <a:off x="6763451" y="3940276"/>
            <a:ext cx="2635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Media channels </a:t>
            </a:r>
          </a:p>
          <a:p>
            <a:pPr algn="ctr"/>
            <a:r>
              <a:rPr lang="en-US" sz="1400" b="1"/>
              <a:t>(Local news, radio or community influencers)</a:t>
            </a:r>
            <a:endParaRPr lang="en-AU" sz="1400" b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C3E9AD-42E0-5C91-C759-35E8105CFA8E}"/>
              </a:ext>
            </a:extLst>
          </p:cNvPr>
          <p:cNvSpPr txBox="1"/>
          <p:nvPr/>
        </p:nvSpPr>
        <p:spPr>
          <a:xfrm>
            <a:off x="9331796" y="3940276"/>
            <a:ext cx="2635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Other topic of interest</a:t>
            </a:r>
            <a:endParaRPr lang="en-AU" sz="1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4B8C1A-A8B3-7CD2-651C-03FD9B84EBB7}"/>
              </a:ext>
            </a:extLst>
          </p:cNvPr>
          <p:cNvSpPr txBox="1"/>
          <p:nvPr/>
        </p:nvSpPr>
        <p:spPr>
          <a:xfrm>
            <a:off x="327729" y="1755220"/>
            <a:ext cx="52608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Contact name:</a:t>
            </a:r>
          </a:p>
          <a:p>
            <a:endParaRPr lang="en-US" sz="1400"/>
          </a:p>
          <a:p>
            <a:r>
              <a:rPr lang="en-US" sz="1400"/>
              <a:t>Contact:</a:t>
            </a:r>
          </a:p>
          <a:p>
            <a:endParaRPr lang="en-US" sz="1400"/>
          </a:p>
          <a:p>
            <a:r>
              <a:rPr lang="en-US" sz="1400"/>
              <a:t>Industry:</a:t>
            </a:r>
          </a:p>
          <a:p>
            <a:endParaRPr lang="en-US" sz="1400"/>
          </a:p>
          <a:p>
            <a:r>
              <a:rPr lang="en-US" sz="1400"/>
              <a:t>Number of employees:</a:t>
            </a:r>
            <a:endParaRPr lang="en-AU" sz="1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EFFF7D-AF5E-6009-ECCB-887E580998B1}"/>
              </a:ext>
            </a:extLst>
          </p:cNvPr>
          <p:cNvSpPr/>
          <p:nvPr/>
        </p:nvSpPr>
        <p:spPr>
          <a:xfrm>
            <a:off x="4259731" y="3581995"/>
            <a:ext cx="7673189" cy="241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>
                <a:solidFill>
                  <a:schemeClr val="tx1"/>
                </a:solidFill>
              </a:rPr>
              <a:t>Wellness topic of interest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2338EF-F983-F79C-5390-895D4EECB209}"/>
              </a:ext>
            </a:extLst>
          </p:cNvPr>
          <p:cNvSpPr/>
          <p:nvPr/>
        </p:nvSpPr>
        <p:spPr>
          <a:xfrm>
            <a:off x="6869134" y="1370504"/>
            <a:ext cx="5078666" cy="2058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31E290-4231-9C7E-5D4B-7ED8030C0EA1}"/>
              </a:ext>
            </a:extLst>
          </p:cNvPr>
          <p:cNvSpPr txBox="1"/>
          <p:nvPr/>
        </p:nvSpPr>
        <p:spPr>
          <a:xfrm>
            <a:off x="6934370" y="1390049"/>
            <a:ext cx="526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Current wellness engagement</a:t>
            </a:r>
            <a:endParaRPr lang="en-AU" b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885F2C-D67C-4398-81C4-AC7704D35F9E}"/>
              </a:ext>
            </a:extLst>
          </p:cNvPr>
          <p:cNvSpPr txBox="1"/>
          <p:nvPr/>
        </p:nvSpPr>
        <p:spPr>
          <a:xfrm>
            <a:off x="6999606" y="1799168"/>
            <a:ext cx="5078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/>
              <a:t>Where do you see you and your business on the spectrum of wellness?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D6D904-F770-11D8-8239-8ACC6797CD41}"/>
              </a:ext>
            </a:extLst>
          </p:cNvPr>
          <p:cNvGrpSpPr/>
          <p:nvPr/>
        </p:nvGrpSpPr>
        <p:grpSpPr>
          <a:xfrm>
            <a:off x="7031588" y="2431657"/>
            <a:ext cx="4832684" cy="574351"/>
            <a:chOff x="5655353" y="4056520"/>
            <a:chExt cx="5843920" cy="515480"/>
          </a:xfrm>
        </p:grpSpPr>
        <p:sp>
          <p:nvSpPr>
            <p:cNvPr id="20" name="Arrow: Chevron 19">
              <a:extLst>
                <a:ext uri="{FF2B5EF4-FFF2-40B4-BE49-F238E27FC236}">
                  <a16:creationId xmlns:a16="http://schemas.microsoft.com/office/drawing/2014/main" id="{B286F7B7-4F92-EAD2-EA22-90D19860E31C}"/>
                </a:ext>
              </a:extLst>
            </p:cNvPr>
            <p:cNvSpPr/>
            <p:nvPr/>
          </p:nvSpPr>
          <p:spPr>
            <a:xfrm>
              <a:off x="5655353" y="4056520"/>
              <a:ext cx="5843920" cy="515480"/>
            </a:xfrm>
            <a:prstGeom prst="chevron">
              <a:avLst/>
            </a:prstGeom>
            <a:gradFill flip="none" rotWithShape="1">
              <a:gsLst>
                <a:gs pos="16000">
                  <a:srgbClr val="00B050"/>
                </a:gs>
                <a:gs pos="39000">
                  <a:srgbClr val="92D050"/>
                </a:gs>
                <a:gs pos="63000">
                  <a:srgbClr val="FFC000"/>
                </a:gs>
                <a:gs pos="99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600">
                <a:solidFill>
                  <a:schemeClr val="tx1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F708AF2-07C0-F8CF-1DBE-86CBB03C291D}"/>
                </a:ext>
              </a:extLst>
            </p:cNvPr>
            <p:cNvSpPr txBox="1"/>
            <p:nvPr/>
          </p:nvSpPr>
          <p:spPr>
            <a:xfrm>
              <a:off x="6010418" y="4150249"/>
              <a:ext cx="1148304" cy="2378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>
                  <a:solidFill>
                    <a:schemeClr val="bg1"/>
                  </a:solidFill>
                </a:rPr>
                <a:t>thriving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A40C3E8-8370-6426-E2D4-E72A5548FE88}"/>
                </a:ext>
              </a:extLst>
            </p:cNvPr>
            <p:cNvSpPr txBox="1"/>
            <p:nvPr/>
          </p:nvSpPr>
          <p:spPr>
            <a:xfrm>
              <a:off x="9973489" y="4150250"/>
              <a:ext cx="1525784" cy="2378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>
                  <a:solidFill>
                    <a:schemeClr val="bg1"/>
                  </a:solidFill>
                </a:rPr>
                <a:t>severe impacts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D70A787-882A-E41A-861C-E2D9537483FB}"/>
                </a:ext>
              </a:extLst>
            </p:cNvPr>
            <p:cNvSpPr txBox="1"/>
            <p:nvPr/>
          </p:nvSpPr>
          <p:spPr>
            <a:xfrm>
              <a:off x="8631031" y="4150249"/>
              <a:ext cx="1148304" cy="2378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>
                  <a:solidFill>
                    <a:schemeClr val="bg1"/>
                  </a:solidFill>
                </a:rPr>
                <a:t>difficulties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1C4A6A5-BAA8-C980-514B-88587C37808A}"/>
                </a:ext>
              </a:extLst>
            </p:cNvPr>
            <p:cNvSpPr txBox="1"/>
            <p:nvPr/>
          </p:nvSpPr>
          <p:spPr>
            <a:xfrm>
              <a:off x="7288574" y="4150249"/>
              <a:ext cx="1148304" cy="2378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>
                  <a:solidFill>
                    <a:schemeClr val="bg1"/>
                  </a:solidFill>
                </a:rPr>
                <a:t>healthy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1AAF6F90-B4B6-C31B-9944-688C92360382}"/>
              </a:ext>
            </a:extLst>
          </p:cNvPr>
          <p:cNvSpPr txBox="1"/>
          <p:nvPr/>
        </p:nvSpPr>
        <p:spPr>
          <a:xfrm>
            <a:off x="327728" y="4035845"/>
            <a:ext cx="3715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What support do you think will be helpful for your business in terms of mental health and wellness?</a:t>
            </a:r>
            <a:endParaRPr lang="en-AU" sz="14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87C40F-E486-3A64-1A70-28A0B7BE3B92}"/>
              </a:ext>
            </a:extLst>
          </p:cNvPr>
          <p:cNvSpPr txBox="1"/>
          <p:nvPr/>
        </p:nvSpPr>
        <p:spPr>
          <a:xfrm>
            <a:off x="327729" y="5581895"/>
            <a:ext cx="3715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What kind of event or contact would you like to see in the region?</a:t>
            </a:r>
            <a:endParaRPr lang="en-AU" sz="14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040C98-08D6-78CF-2440-2E9900F2382F}"/>
              </a:ext>
            </a:extLst>
          </p:cNvPr>
          <p:cNvSpPr txBox="1"/>
          <p:nvPr/>
        </p:nvSpPr>
        <p:spPr>
          <a:xfrm>
            <a:off x="4402221" y="4583556"/>
            <a:ext cx="2223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Are you aware of wellness and financial coaches available in the region?</a:t>
            </a:r>
            <a:endParaRPr lang="en-AU" sz="14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E01E4A-32CB-5BD7-C74A-9B4D72EFB4EF}"/>
              </a:ext>
            </a:extLst>
          </p:cNvPr>
          <p:cNvSpPr txBox="1"/>
          <p:nvPr/>
        </p:nvSpPr>
        <p:spPr>
          <a:xfrm>
            <a:off x="7048161" y="4678940"/>
            <a:ext cx="2223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What is the best way for us to contact you?</a:t>
            </a:r>
            <a:endParaRPr lang="en-AU" sz="14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439E6B-12C5-1519-DD4B-AB2F2006E787}"/>
              </a:ext>
            </a:extLst>
          </p:cNvPr>
          <p:cNvSpPr txBox="1"/>
          <p:nvPr/>
        </p:nvSpPr>
        <p:spPr>
          <a:xfrm>
            <a:off x="9640854" y="4288750"/>
            <a:ext cx="22234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Any other topic would you like to raise with the chamber?</a:t>
            </a:r>
            <a:endParaRPr lang="en-AU" sz="14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3C4227C-24BA-5154-A622-26D6204DDC54}"/>
              </a:ext>
            </a:extLst>
          </p:cNvPr>
          <p:cNvSpPr txBox="1"/>
          <p:nvPr/>
        </p:nvSpPr>
        <p:spPr>
          <a:xfrm>
            <a:off x="244200" y="896149"/>
            <a:ext cx="5122496" cy="314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CHAMBER NAME:</a:t>
            </a:r>
            <a:endParaRPr lang="en-AU" sz="1400"/>
          </a:p>
        </p:txBody>
      </p:sp>
    </p:spTree>
    <p:extLst>
      <p:ext uri="{BB962C8B-B14F-4D97-AF65-F5344CB8AC3E}">
        <p14:creationId xmlns:p14="http://schemas.microsoft.com/office/powerpoint/2010/main" val="368001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73AE-7733-ED6E-3958-C886FEA0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15" y="87589"/>
            <a:ext cx="10671048" cy="768096"/>
          </a:xfrm>
        </p:spPr>
        <p:txBody>
          <a:bodyPr/>
          <a:lstStyle/>
          <a:p>
            <a:pPr algn="l"/>
            <a:r>
              <a:rPr lang="en-US"/>
              <a:t>Event feedback survey</a:t>
            </a:r>
            <a:endParaRPr lang="en-A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608239-E8C2-AB36-EB21-DFDA9A6A7F5D}"/>
              </a:ext>
            </a:extLst>
          </p:cNvPr>
          <p:cNvGrpSpPr/>
          <p:nvPr/>
        </p:nvGrpSpPr>
        <p:grpSpPr>
          <a:xfrm>
            <a:off x="253068" y="1349075"/>
            <a:ext cx="5260862" cy="2079925"/>
            <a:chOff x="377953" y="1191236"/>
            <a:chExt cx="3171039" cy="238402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68E8699-B843-2133-731E-ECA766B3E70F}"/>
                </a:ext>
              </a:extLst>
            </p:cNvPr>
            <p:cNvSpPr/>
            <p:nvPr/>
          </p:nvSpPr>
          <p:spPr>
            <a:xfrm>
              <a:off x="377953" y="1191236"/>
              <a:ext cx="2337221" cy="2384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64FEF9D-0485-0A64-8718-5BE354366A4C}"/>
                </a:ext>
              </a:extLst>
            </p:cNvPr>
            <p:cNvSpPr txBox="1"/>
            <p:nvPr/>
          </p:nvSpPr>
          <p:spPr>
            <a:xfrm>
              <a:off x="377953" y="1215798"/>
              <a:ext cx="3171039" cy="423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Business details:</a:t>
              </a:r>
              <a:endParaRPr lang="en-AU" b="1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B2DCA9C5-B718-621F-B92D-D9424DFD0321}"/>
              </a:ext>
            </a:extLst>
          </p:cNvPr>
          <p:cNvSpPr/>
          <p:nvPr/>
        </p:nvSpPr>
        <p:spPr>
          <a:xfrm>
            <a:off x="253067" y="3581995"/>
            <a:ext cx="3877530" cy="309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658C73-1C8F-95E8-F6DD-F8E95026121C}"/>
              </a:ext>
            </a:extLst>
          </p:cNvPr>
          <p:cNvSpPr txBox="1"/>
          <p:nvPr/>
        </p:nvSpPr>
        <p:spPr>
          <a:xfrm>
            <a:off x="244200" y="3581995"/>
            <a:ext cx="317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Future event:</a:t>
            </a:r>
            <a:endParaRPr lang="en-AU" b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6F0F9C-E920-7DFD-A637-313786C7251B}"/>
              </a:ext>
            </a:extLst>
          </p:cNvPr>
          <p:cNvSpPr/>
          <p:nvPr/>
        </p:nvSpPr>
        <p:spPr>
          <a:xfrm>
            <a:off x="4290073" y="3943770"/>
            <a:ext cx="2446287" cy="27338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50A63F-1611-480B-ED2B-B95A84E1B9B2}"/>
              </a:ext>
            </a:extLst>
          </p:cNvPr>
          <p:cNvSpPr txBox="1"/>
          <p:nvPr/>
        </p:nvSpPr>
        <p:spPr>
          <a:xfrm>
            <a:off x="4233144" y="3951327"/>
            <a:ext cx="2635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Promotion</a:t>
            </a:r>
            <a:endParaRPr lang="en-AU" sz="1400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571E40A-E6E9-8D38-AEAD-EC6A9F7E4A35}"/>
              </a:ext>
            </a:extLst>
          </p:cNvPr>
          <p:cNvSpPr/>
          <p:nvPr/>
        </p:nvSpPr>
        <p:spPr>
          <a:xfrm>
            <a:off x="6865494" y="3936213"/>
            <a:ext cx="2446287" cy="27414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B667999-E7F6-ED60-786F-4072A2103948}"/>
              </a:ext>
            </a:extLst>
          </p:cNvPr>
          <p:cNvSpPr/>
          <p:nvPr/>
        </p:nvSpPr>
        <p:spPr>
          <a:xfrm>
            <a:off x="9399441" y="3936213"/>
            <a:ext cx="2548359" cy="2741424"/>
          </a:xfrm>
          <a:prstGeom prst="rect">
            <a:avLst/>
          </a:prstGeom>
          <a:solidFill>
            <a:srgbClr val="E6F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CE8EBC-F308-AD5E-77B0-61642487903A}"/>
              </a:ext>
            </a:extLst>
          </p:cNvPr>
          <p:cNvSpPr txBox="1"/>
          <p:nvPr/>
        </p:nvSpPr>
        <p:spPr>
          <a:xfrm>
            <a:off x="6763451" y="3940276"/>
            <a:ext cx="2635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Support</a:t>
            </a:r>
            <a:endParaRPr lang="en-AU" sz="1400" b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C3E9AD-42E0-5C91-C759-35E8105CFA8E}"/>
              </a:ext>
            </a:extLst>
          </p:cNvPr>
          <p:cNvSpPr txBox="1"/>
          <p:nvPr/>
        </p:nvSpPr>
        <p:spPr>
          <a:xfrm>
            <a:off x="9471171" y="3933151"/>
            <a:ext cx="2635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Protection</a:t>
            </a:r>
            <a:endParaRPr lang="en-AU" sz="14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4B8C1A-A8B3-7CD2-651C-03FD9B84EBB7}"/>
              </a:ext>
            </a:extLst>
          </p:cNvPr>
          <p:cNvSpPr txBox="1"/>
          <p:nvPr/>
        </p:nvSpPr>
        <p:spPr>
          <a:xfrm>
            <a:off x="327729" y="1755220"/>
            <a:ext cx="37156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Contact name:</a:t>
            </a:r>
          </a:p>
          <a:p>
            <a:endParaRPr lang="en-US" sz="1200"/>
          </a:p>
          <a:p>
            <a:r>
              <a:rPr lang="en-US" sz="1200"/>
              <a:t>Contact:</a:t>
            </a:r>
          </a:p>
          <a:p>
            <a:endParaRPr lang="en-US" sz="1200"/>
          </a:p>
          <a:p>
            <a:r>
              <a:rPr lang="en-US" sz="1200"/>
              <a:t>Industry:</a:t>
            </a:r>
          </a:p>
          <a:p>
            <a:endParaRPr lang="en-US" sz="1200"/>
          </a:p>
          <a:p>
            <a:r>
              <a:rPr lang="en-US" sz="1200"/>
              <a:t>Number of employees:</a:t>
            </a:r>
            <a:endParaRPr lang="en-AU" sz="12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EFFF7D-AF5E-6009-ECCB-887E580998B1}"/>
              </a:ext>
            </a:extLst>
          </p:cNvPr>
          <p:cNvSpPr/>
          <p:nvPr/>
        </p:nvSpPr>
        <p:spPr>
          <a:xfrm>
            <a:off x="4259731" y="3581995"/>
            <a:ext cx="7673189" cy="241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>
                <a:solidFill>
                  <a:schemeClr val="tx1"/>
                </a:solidFill>
              </a:rPr>
              <a:t>Wellness topic of interest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2338EF-F983-F79C-5390-895D4EECB209}"/>
              </a:ext>
            </a:extLst>
          </p:cNvPr>
          <p:cNvSpPr/>
          <p:nvPr/>
        </p:nvSpPr>
        <p:spPr>
          <a:xfrm>
            <a:off x="4290073" y="1349076"/>
            <a:ext cx="7657727" cy="2094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31E290-4231-9C7E-5D4B-7ED8030C0EA1}"/>
              </a:ext>
            </a:extLst>
          </p:cNvPr>
          <p:cNvSpPr txBox="1"/>
          <p:nvPr/>
        </p:nvSpPr>
        <p:spPr>
          <a:xfrm>
            <a:off x="4392505" y="1376120"/>
            <a:ext cx="526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Event feedback</a:t>
            </a:r>
            <a:endParaRPr lang="en-AU" b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885F2C-D67C-4398-81C4-AC7704D35F9E}"/>
              </a:ext>
            </a:extLst>
          </p:cNvPr>
          <p:cNvSpPr txBox="1"/>
          <p:nvPr/>
        </p:nvSpPr>
        <p:spPr>
          <a:xfrm>
            <a:off x="4392505" y="1785239"/>
            <a:ext cx="5078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/>
              <a:t>What was your main takeaway from the event?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AF6F90-B4B6-C31B-9944-688C92360382}"/>
              </a:ext>
            </a:extLst>
          </p:cNvPr>
          <p:cNvSpPr txBox="1"/>
          <p:nvPr/>
        </p:nvSpPr>
        <p:spPr>
          <a:xfrm>
            <a:off x="241888" y="3940276"/>
            <a:ext cx="3887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How often should we hold events like this?</a:t>
            </a:r>
            <a:endParaRPr lang="en-AU" sz="14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040C98-08D6-78CF-2440-2E9900F2382F}"/>
              </a:ext>
            </a:extLst>
          </p:cNvPr>
          <p:cNvSpPr txBox="1"/>
          <p:nvPr/>
        </p:nvSpPr>
        <p:spPr>
          <a:xfrm>
            <a:off x="4384991" y="4201886"/>
            <a:ext cx="22234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/>
              <a:t>Do you think this event helps with promoting the knowledge and access of mental health and wellbeing?</a:t>
            </a:r>
            <a:endParaRPr lang="en-AU" sz="10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4EC2BD-CF25-91C8-49CE-86C68C9A1FEE}"/>
              </a:ext>
            </a:extLst>
          </p:cNvPr>
          <p:cNvSpPr txBox="1"/>
          <p:nvPr/>
        </p:nvSpPr>
        <p:spPr>
          <a:xfrm>
            <a:off x="7693624" y="209745"/>
            <a:ext cx="4239296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/>
              <a:t>EVENT NAME:</a:t>
            </a:r>
          </a:p>
          <a:p>
            <a:endParaRPr lang="en-US" sz="1400"/>
          </a:p>
          <a:p>
            <a:r>
              <a:rPr lang="en-US" sz="1400"/>
              <a:t>DATE:</a:t>
            </a:r>
          </a:p>
          <a:p>
            <a:endParaRPr lang="en-US" sz="1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C580A8-507A-F139-27C4-4C4FD854F175}"/>
              </a:ext>
            </a:extLst>
          </p:cNvPr>
          <p:cNvSpPr txBox="1"/>
          <p:nvPr/>
        </p:nvSpPr>
        <p:spPr>
          <a:xfrm>
            <a:off x="8716161" y="1496441"/>
            <a:ext cx="30558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b="1"/>
              <a:t>Overall, how you rate this your experience of this event?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F220D1-4307-CD9B-CA24-7EA88A5F1B1B}"/>
              </a:ext>
            </a:extLst>
          </p:cNvPr>
          <p:cNvSpPr txBox="1"/>
          <p:nvPr/>
        </p:nvSpPr>
        <p:spPr>
          <a:xfrm>
            <a:off x="252100" y="965367"/>
            <a:ext cx="5122496" cy="314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CHAMBER NAME:</a:t>
            </a:r>
            <a:endParaRPr lang="en-AU" sz="14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D7F545-FCCB-5BF5-722E-306EBC64D376}"/>
              </a:ext>
            </a:extLst>
          </p:cNvPr>
          <p:cNvSpPr txBox="1"/>
          <p:nvPr/>
        </p:nvSpPr>
        <p:spPr>
          <a:xfrm>
            <a:off x="8968792" y="1852327"/>
            <a:ext cx="30558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b="1"/>
              <a:t>Very positive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B69412-8F81-B4DC-7527-D130C2345D31}"/>
              </a:ext>
            </a:extLst>
          </p:cNvPr>
          <p:cNvSpPr txBox="1"/>
          <p:nvPr/>
        </p:nvSpPr>
        <p:spPr>
          <a:xfrm>
            <a:off x="8968792" y="2171261"/>
            <a:ext cx="30558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b="1"/>
              <a:t>Positive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7C7E79-A3C6-8EEF-0A53-426CF812E7C6}"/>
              </a:ext>
            </a:extLst>
          </p:cNvPr>
          <p:cNvSpPr txBox="1"/>
          <p:nvPr/>
        </p:nvSpPr>
        <p:spPr>
          <a:xfrm>
            <a:off x="8968792" y="2471788"/>
            <a:ext cx="30558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b="1"/>
              <a:t>Neutral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E3C25F-7DA0-B5A8-B91A-ADBBF2ABBE59}"/>
              </a:ext>
            </a:extLst>
          </p:cNvPr>
          <p:cNvSpPr txBox="1"/>
          <p:nvPr/>
        </p:nvSpPr>
        <p:spPr>
          <a:xfrm>
            <a:off x="8968792" y="2783012"/>
            <a:ext cx="30558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b="1"/>
              <a:t>Negative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FBC3031-1B3F-AA1A-8456-A7B2B7FBB4E2}"/>
              </a:ext>
            </a:extLst>
          </p:cNvPr>
          <p:cNvSpPr txBox="1"/>
          <p:nvPr/>
        </p:nvSpPr>
        <p:spPr>
          <a:xfrm>
            <a:off x="8968792" y="3094236"/>
            <a:ext cx="30558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b="1"/>
              <a:t>Very negative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B5CD0D-97DF-9F88-9E03-D8CE07303AB7}"/>
              </a:ext>
            </a:extLst>
          </p:cNvPr>
          <p:cNvSpPr txBox="1"/>
          <p:nvPr/>
        </p:nvSpPr>
        <p:spPr>
          <a:xfrm>
            <a:off x="8723565" y="1731012"/>
            <a:ext cx="10911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i="1"/>
              <a:t>Please circle the most appropriate answer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8CF2AF4-B3EC-3455-DFF2-133A6F5F40CF}"/>
              </a:ext>
            </a:extLst>
          </p:cNvPr>
          <p:cNvSpPr/>
          <p:nvPr/>
        </p:nvSpPr>
        <p:spPr>
          <a:xfrm>
            <a:off x="9894485" y="1852327"/>
            <a:ext cx="159476" cy="1461364"/>
          </a:xfrm>
          <a:prstGeom prst="rect">
            <a:avLst/>
          </a:prstGeom>
          <a:gradFill>
            <a:gsLst>
              <a:gs pos="0">
                <a:srgbClr val="00B050"/>
              </a:gs>
              <a:gs pos="56000">
                <a:srgbClr val="FFC000"/>
              </a:gs>
              <a:gs pos="100000">
                <a:srgbClr val="C000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6868575-ED71-8D15-5765-69F90B46FD37}"/>
              </a:ext>
            </a:extLst>
          </p:cNvPr>
          <p:cNvSpPr txBox="1"/>
          <p:nvPr/>
        </p:nvSpPr>
        <p:spPr>
          <a:xfrm>
            <a:off x="252100" y="5383774"/>
            <a:ext cx="3887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What else do you like to see in the next event?</a:t>
            </a:r>
            <a:endParaRPr lang="en-AU" sz="140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4637459-2D04-FD9D-97BA-3BAAC8EFC5F7}"/>
              </a:ext>
            </a:extLst>
          </p:cNvPr>
          <p:cNvSpPr txBox="1"/>
          <p:nvPr/>
        </p:nvSpPr>
        <p:spPr>
          <a:xfrm>
            <a:off x="6978296" y="4240928"/>
            <a:ext cx="222341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/>
              <a:t>Do you think this event helps you with finding support or providing support for your staff?</a:t>
            </a:r>
            <a:endParaRPr lang="en-AU" sz="10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CADB661-6BD8-98EE-C8BE-C807E3A746CA}"/>
              </a:ext>
            </a:extLst>
          </p:cNvPr>
          <p:cNvSpPr txBox="1"/>
          <p:nvPr/>
        </p:nvSpPr>
        <p:spPr>
          <a:xfrm>
            <a:off x="9604031" y="4270892"/>
            <a:ext cx="22234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/>
              <a:t>Do you think this event helps you with prevention and discussion about mental health issues and wellness?</a:t>
            </a:r>
            <a:endParaRPr lang="en-AU" sz="105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EF78C6-B5C9-B1F6-3636-6233FC59BAA6}"/>
              </a:ext>
            </a:extLst>
          </p:cNvPr>
          <p:cNvSpPr txBox="1"/>
          <p:nvPr/>
        </p:nvSpPr>
        <p:spPr>
          <a:xfrm>
            <a:off x="6223468" y="955844"/>
            <a:ext cx="719156" cy="314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/>
              <a:t>Page 1</a:t>
            </a:r>
            <a:endParaRPr lang="en-AU" sz="1400" b="1"/>
          </a:p>
        </p:txBody>
      </p:sp>
    </p:spTree>
    <p:extLst>
      <p:ext uri="{BB962C8B-B14F-4D97-AF65-F5344CB8AC3E}">
        <p14:creationId xmlns:p14="http://schemas.microsoft.com/office/powerpoint/2010/main" val="312818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73AE-7733-ED6E-3958-C886FEA0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15" y="87589"/>
            <a:ext cx="10671048" cy="768096"/>
          </a:xfrm>
        </p:spPr>
        <p:txBody>
          <a:bodyPr/>
          <a:lstStyle/>
          <a:p>
            <a:pPr algn="l"/>
            <a:r>
              <a:rPr lang="en-US"/>
              <a:t>Event feedback survey</a:t>
            </a:r>
            <a:endParaRPr lang="en-A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608239-E8C2-AB36-EB21-DFDA9A6A7F5D}"/>
              </a:ext>
            </a:extLst>
          </p:cNvPr>
          <p:cNvGrpSpPr/>
          <p:nvPr/>
        </p:nvGrpSpPr>
        <p:grpSpPr>
          <a:xfrm>
            <a:off x="253068" y="1349075"/>
            <a:ext cx="5260862" cy="2079925"/>
            <a:chOff x="377953" y="1191236"/>
            <a:chExt cx="3171039" cy="238402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68E8699-B843-2133-731E-ECA766B3E70F}"/>
                </a:ext>
              </a:extLst>
            </p:cNvPr>
            <p:cNvSpPr/>
            <p:nvPr/>
          </p:nvSpPr>
          <p:spPr>
            <a:xfrm>
              <a:off x="377953" y="1191236"/>
              <a:ext cx="2337221" cy="2384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64FEF9D-0485-0A64-8718-5BE354366A4C}"/>
                </a:ext>
              </a:extLst>
            </p:cNvPr>
            <p:cNvSpPr txBox="1"/>
            <p:nvPr/>
          </p:nvSpPr>
          <p:spPr>
            <a:xfrm>
              <a:off x="377953" y="1215798"/>
              <a:ext cx="3171039" cy="423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Business details:</a:t>
              </a:r>
              <a:endParaRPr lang="en-AU" b="1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B2DCA9C5-B718-621F-B92D-D9424DFD0321}"/>
              </a:ext>
            </a:extLst>
          </p:cNvPr>
          <p:cNvSpPr/>
          <p:nvPr/>
        </p:nvSpPr>
        <p:spPr>
          <a:xfrm>
            <a:off x="253067" y="3581995"/>
            <a:ext cx="3877530" cy="309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658C73-1C8F-95E8-F6DD-F8E95026121C}"/>
              </a:ext>
            </a:extLst>
          </p:cNvPr>
          <p:cNvSpPr txBox="1"/>
          <p:nvPr/>
        </p:nvSpPr>
        <p:spPr>
          <a:xfrm>
            <a:off x="244200" y="3581995"/>
            <a:ext cx="317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Follow up:</a:t>
            </a:r>
            <a:endParaRPr lang="en-AU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4B8C1A-A8B3-7CD2-651C-03FD9B84EBB7}"/>
              </a:ext>
            </a:extLst>
          </p:cNvPr>
          <p:cNvSpPr txBox="1"/>
          <p:nvPr/>
        </p:nvSpPr>
        <p:spPr>
          <a:xfrm>
            <a:off x="327729" y="1755220"/>
            <a:ext cx="37156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Contact name:</a:t>
            </a:r>
          </a:p>
          <a:p>
            <a:endParaRPr lang="en-US" sz="1200"/>
          </a:p>
          <a:p>
            <a:r>
              <a:rPr lang="en-US" sz="1200"/>
              <a:t>Contact:</a:t>
            </a:r>
          </a:p>
          <a:p>
            <a:endParaRPr lang="en-US" sz="1200"/>
          </a:p>
          <a:p>
            <a:r>
              <a:rPr lang="en-US" sz="1200"/>
              <a:t>Industry:</a:t>
            </a:r>
          </a:p>
          <a:p>
            <a:endParaRPr lang="en-US" sz="1200"/>
          </a:p>
          <a:p>
            <a:r>
              <a:rPr lang="en-US" sz="1200"/>
              <a:t>Number of employees:</a:t>
            </a:r>
            <a:endParaRPr lang="en-AU" sz="1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2338EF-F983-F79C-5390-895D4EECB209}"/>
              </a:ext>
            </a:extLst>
          </p:cNvPr>
          <p:cNvSpPr/>
          <p:nvPr/>
        </p:nvSpPr>
        <p:spPr>
          <a:xfrm>
            <a:off x="4290073" y="1349075"/>
            <a:ext cx="7734551" cy="52991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31E290-4231-9C7E-5D4B-7ED8030C0EA1}"/>
              </a:ext>
            </a:extLst>
          </p:cNvPr>
          <p:cNvSpPr txBox="1"/>
          <p:nvPr/>
        </p:nvSpPr>
        <p:spPr>
          <a:xfrm>
            <a:off x="4392505" y="1376120"/>
            <a:ext cx="526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Event feedback</a:t>
            </a:r>
            <a:endParaRPr lang="en-AU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4EC2BD-CF25-91C8-49CE-86C68C9A1FEE}"/>
              </a:ext>
            </a:extLst>
          </p:cNvPr>
          <p:cNvSpPr txBox="1"/>
          <p:nvPr/>
        </p:nvSpPr>
        <p:spPr>
          <a:xfrm>
            <a:off x="7693624" y="209745"/>
            <a:ext cx="4239296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/>
              <a:t>EVENT NAME:</a:t>
            </a:r>
          </a:p>
          <a:p>
            <a:endParaRPr lang="en-US" sz="1400"/>
          </a:p>
          <a:p>
            <a:r>
              <a:rPr lang="en-US" sz="1400"/>
              <a:t>DATE:</a:t>
            </a:r>
          </a:p>
          <a:p>
            <a:endParaRPr lang="en-US" sz="14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F220D1-4307-CD9B-CA24-7EA88A5F1B1B}"/>
              </a:ext>
            </a:extLst>
          </p:cNvPr>
          <p:cNvSpPr txBox="1"/>
          <p:nvPr/>
        </p:nvSpPr>
        <p:spPr>
          <a:xfrm>
            <a:off x="215615" y="930084"/>
            <a:ext cx="5122496" cy="314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CHAMBER NAME:</a:t>
            </a:r>
            <a:endParaRPr lang="en-AU" sz="14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6868575-ED71-8D15-5765-69F90B46FD37}"/>
              </a:ext>
            </a:extLst>
          </p:cNvPr>
          <p:cNvSpPr txBox="1"/>
          <p:nvPr/>
        </p:nvSpPr>
        <p:spPr>
          <a:xfrm>
            <a:off x="241888" y="3974536"/>
            <a:ext cx="3887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Would you recommend this event to others?</a:t>
            </a:r>
            <a:endParaRPr lang="en-AU" sz="1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CF81DE-4251-FA7B-4B3E-EA95E33710E9}"/>
              </a:ext>
            </a:extLst>
          </p:cNvPr>
          <p:cNvSpPr txBox="1"/>
          <p:nvPr/>
        </p:nvSpPr>
        <p:spPr>
          <a:xfrm>
            <a:off x="4392505" y="1732585"/>
            <a:ext cx="3887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Other general feedback</a:t>
            </a:r>
            <a:endParaRPr lang="en-AU" sz="14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DC5990-1391-9BA2-7DCE-20C4985BBB83}"/>
              </a:ext>
            </a:extLst>
          </p:cNvPr>
          <p:cNvSpPr txBox="1"/>
          <p:nvPr/>
        </p:nvSpPr>
        <p:spPr>
          <a:xfrm>
            <a:off x="253068" y="5271159"/>
            <a:ext cx="3887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Would you like to be informed by the Chamber on other similar events?</a:t>
            </a:r>
            <a:endParaRPr lang="en-AU" sz="14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57BF10-857F-82FF-A733-60B9CF9EBC8E}"/>
              </a:ext>
            </a:extLst>
          </p:cNvPr>
          <p:cNvSpPr txBox="1"/>
          <p:nvPr/>
        </p:nvSpPr>
        <p:spPr>
          <a:xfrm>
            <a:off x="6183619" y="907208"/>
            <a:ext cx="1172763" cy="314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/>
              <a:t>Page 2</a:t>
            </a:r>
            <a:endParaRPr lang="en-AU" sz="1400" b="1"/>
          </a:p>
        </p:txBody>
      </p:sp>
    </p:spTree>
    <p:extLst>
      <p:ext uri="{BB962C8B-B14F-4D97-AF65-F5344CB8AC3E}">
        <p14:creationId xmlns:p14="http://schemas.microsoft.com/office/powerpoint/2010/main" val="2701109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WP colours">
      <a:dk1>
        <a:srgbClr val="000000"/>
      </a:dk1>
      <a:lt1>
        <a:srgbClr val="FDFAF6"/>
      </a:lt1>
      <a:dk2>
        <a:srgbClr val="3C5C8F"/>
      </a:dk2>
      <a:lt2>
        <a:srgbClr val="E7E6E6"/>
      </a:lt2>
      <a:accent1>
        <a:srgbClr val="83B4E3"/>
      </a:accent1>
      <a:accent2>
        <a:srgbClr val="FFAA85"/>
      </a:accent2>
      <a:accent3>
        <a:srgbClr val="D0E5F5"/>
      </a:accent3>
      <a:accent4>
        <a:srgbClr val="FF8954"/>
      </a:accent4>
      <a:accent5>
        <a:srgbClr val="A86040"/>
      </a:accent5>
      <a:accent6>
        <a:srgbClr val="3C5C8F"/>
      </a:accent6>
      <a:hlink>
        <a:srgbClr val="3C5C8F"/>
      </a:hlink>
      <a:folHlink>
        <a:srgbClr val="A86040"/>
      </a:folHlink>
    </a:clrScheme>
    <a:fontScheme name="CCIQ HP">
      <a:majorFont>
        <a:latin typeface="DINRoundPro-Medi"/>
        <a:ea typeface=""/>
        <a:cs typeface=""/>
      </a:majorFont>
      <a:minorFont>
        <a:latin typeface="DINRound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-Color-Block_Win32_jx_v9.potx" id="{B1D493D9-AF74-4AD6-8F0C-5B1308D7041B}" vid="{1AA99070-5A1F-42D2-9F5B-E7354C964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b93b18c-ca94-47be-b6b9-4d8172c3f5da">
      <Terms xmlns="http://schemas.microsoft.com/office/infopath/2007/PartnerControls"/>
    </lcf76f155ced4ddcb4097134ff3c332f>
    <TaxCatchAll xmlns="d3f6db02-8539-4bff-8fd8-e90f3b802b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D17A4D66FD04BB53B1051DEE913F4" ma:contentTypeVersion="15" ma:contentTypeDescription="Create a new document." ma:contentTypeScope="" ma:versionID="042207df7993fb9505f6e3a5250e7b91">
  <xsd:schema xmlns:xsd="http://www.w3.org/2001/XMLSchema" xmlns:xs="http://www.w3.org/2001/XMLSchema" xmlns:p="http://schemas.microsoft.com/office/2006/metadata/properties" xmlns:ns2="ab93b18c-ca94-47be-b6b9-4d8172c3f5da" xmlns:ns3="d3f6db02-8539-4bff-8fd8-e90f3b802b52" targetNamespace="http://schemas.microsoft.com/office/2006/metadata/properties" ma:root="true" ma:fieldsID="1ef01fab80b0328c0e41e8dd224883df" ns2:_="" ns3:_="">
    <xsd:import namespace="ab93b18c-ca94-47be-b6b9-4d8172c3f5da"/>
    <xsd:import namespace="d3f6db02-8539-4bff-8fd8-e90f3b802b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3b18c-ca94-47be-b6b9-4d8172c3f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fd09f7-8bb1-4d2b-ac57-92d2bf84b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6db02-8539-4bff-8fd8-e90f3b802b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5ad2d7-f5bf-4e90-b936-b4ca4f2f5fa2}" ma:internalName="TaxCatchAll" ma:showField="CatchAllData" ma:web="d3f6db02-8539-4bff-8fd8-e90f3b802b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C2C23B-3995-475C-B628-9B83BE1C47BE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d3f6db02-8539-4bff-8fd8-e90f3b802b52"/>
    <ds:schemaRef ds:uri="http://schemas.microsoft.com/office/infopath/2007/PartnerControls"/>
    <ds:schemaRef ds:uri="ab93b18c-ca94-47be-b6b9-4d8172c3f5da"/>
  </ds:schemaRefs>
</ds:datastoreItem>
</file>

<file path=customXml/itemProps2.xml><?xml version="1.0" encoding="utf-8"?>
<ds:datastoreItem xmlns:ds="http://schemas.openxmlformats.org/officeDocument/2006/customXml" ds:itemID="{65F21944-B446-46C8-A26D-FD0927FDD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C0692D-F47C-4DDF-96C7-E973A80808D9}">
  <ds:schemaRefs>
    <ds:schemaRef ds:uri="ab93b18c-ca94-47be-b6b9-4d8172c3f5da"/>
    <ds:schemaRef ds:uri="d3f6db02-8539-4bff-8fd8-e90f3b802b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352</Words>
  <Application>Microsoft Office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DINRoundPro</vt:lpstr>
      <vt:lpstr>DINRoundPro-Medi</vt:lpstr>
      <vt:lpstr>Tenorite</vt:lpstr>
      <vt:lpstr>Office Theme</vt:lpstr>
      <vt:lpstr>Connect resources</vt:lpstr>
      <vt:lpstr>Business wellness survey</vt:lpstr>
      <vt:lpstr>Event feedback survey</vt:lpstr>
      <vt:lpstr>Event feedback survey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Network map</dc:title>
  <dc:subject/>
  <dc:creator>Hai Pham</dc:creator>
  <cp:lastModifiedBy>Taryn Casey</cp:lastModifiedBy>
  <cp:revision>2</cp:revision>
  <dcterms:created xsi:type="dcterms:W3CDTF">2022-11-28T01:02:22Z</dcterms:created>
  <dcterms:modified xsi:type="dcterms:W3CDTF">2022-11-30T03:03:24Z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0x010100D31D17A4D66FD04BB53B1051DEE913F4</vt:lpwstr>
  </property>
</Properties>
</file>